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57"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34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4E59705-858E-4C06-AC64-6B2A9AF539F5}" type="datetimeFigureOut">
              <a:rPr lang="en-US" smtClean="0"/>
              <a:t>07-Oct-17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7660D-5CD9-4EEC-AA1E-01DBA8578534}" type="slidenum">
              <a:rPr lang="en-US" smtClean="0"/>
              <a:t>‹#›</a:t>
            </a:fld>
            <a:endParaRPr lang="en-US"/>
          </a:p>
        </p:txBody>
      </p:sp>
    </p:spTree>
    <p:extLst>
      <p:ext uri="{BB962C8B-B14F-4D97-AF65-F5344CB8AC3E}">
        <p14:creationId xmlns:p14="http://schemas.microsoft.com/office/powerpoint/2010/main" val="3547329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E59705-858E-4C06-AC64-6B2A9AF539F5}" type="datetimeFigureOut">
              <a:rPr lang="en-US" smtClean="0"/>
              <a:t>07-Oct-17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7660D-5CD9-4EEC-AA1E-01DBA8578534}" type="slidenum">
              <a:rPr lang="en-US" smtClean="0"/>
              <a:t>‹#›</a:t>
            </a:fld>
            <a:endParaRPr lang="en-US"/>
          </a:p>
        </p:txBody>
      </p:sp>
    </p:spTree>
    <p:extLst>
      <p:ext uri="{BB962C8B-B14F-4D97-AF65-F5344CB8AC3E}">
        <p14:creationId xmlns:p14="http://schemas.microsoft.com/office/powerpoint/2010/main" val="3532245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E59705-858E-4C06-AC64-6B2A9AF539F5}" type="datetimeFigureOut">
              <a:rPr lang="en-US" smtClean="0"/>
              <a:t>07-Oct-17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7660D-5CD9-4EEC-AA1E-01DBA8578534}" type="slidenum">
              <a:rPr lang="en-US" smtClean="0"/>
              <a:t>‹#›</a:t>
            </a:fld>
            <a:endParaRPr lang="en-US"/>
          </a:p>
        </p:txBody>
      </p:sp>
    </p:spTree>
    <p:extLst>
      <p:ext uri="{BB962C8B-B14F-4D97-AF65-F5344CB8AC3E}">
        <p14:creationId xmlns:p14="http://schemas.microsoft.com/office/powerpoint/2010/main" val="220012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E59705-858E-4C06-AC64-6B2A9AF539F5}" type="datetimeFigureOut">
              <a:rPr lang="en-US" smtClean="0"/>
              <a:t>07-Oct-17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7660D-5CD9-4EEC-AA1E-01DBA8578534}" type="slidenum">
              <a:rPr lang="en-US" smtClean="0"/>
              <a:t>‹#›</a:t>
            </a:fld>
            <a:endParaRPr lang="en-US"/>
          </a:p>
        </p:txBody>
      </p:sp>
    </p:spTree>
    <p:extLst>
      <p:ext uri="{BB962C8B-B14F-4D97-AF65-F5344CB8AC3E}">
        <p14:creationId xmlns:p14="http://schemas.microsoft.com/office/powerpoint/2010/main" val="2452153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E59705-858E-4C06-AC64-6B2A9AF539F5}" type="datetimeFigureOut">
              <a:rPr lang="en-US" smtClean="0"/>
              <a:t>07-Oct-17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7660D-5CD9-4EEC-AA1E-01DBA8578534}" type="slidenum">
              <a:rPr lang="en-US" smtClean="0"/>
              <a:t>‹#›</a:t>
            </a:fld>
            <a:endParaRPr lang="en-US"/>
          </a:p>
        </p:txBody>
      </p:sp>
    </p:spTree>
    <p:extLst>
      <p:ext uri="{BB962C8B-B14F-4D97-AF65-F5344CB8AC3E}">
        <p14:creationId xmlns:p14="http://schemas.microsoft.com/office/powerpoint/2010/main" val="1123826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4E59705-858E-4C06-AC64-6B2A9AF539F5}" type="datetimeFigureOut">
              <a:rPr lang="en-US" smtClean="0"/>
              <a:t>07-Oct-17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7660D-5CD9-4EEC-AA1E-01DBA8578534}" type="slidenum">
              <a:rPr lang="en-US" smtClean="0"/>
              <a:t>‹#›</a:t>
            </a:fld>
            <a:endParaRPr lang="en-US"/>
          </a:p>
        </p:txBody>
      </p:sp>
    </p:spTree>
    <p:extLst>
      <p:ext uri="{BB962C8B-B14F-4D97-AF65-F5344CB8AC3E}">
        <p14:creationId xmlns:p14="http://schemas.microsoft.com/office/powerpoint/2010/main" val="1901296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4E59705-858E-4C06-AC64-6B2A9AF539F5}" type="datetimeFigureOut">
              <a:rPr lang="en-US" smtClean="0"/>
              <a:t>07-Oct-17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87660D-5CD9-4EEC-AA1E-01DBA8578534}" type="slidenum">
              <a:rPr lang="en-US" smtClean="0"/>
              <a:t>‹#›</a:t>
            </a:fld>
            <a:endParaRPr lang="en-US"/>
          </a:p>
        </p:txBody>
      </p:sp>
    </p:spTree>
    <p:extLst>
      <p:ext uri="{BB962C8B-B14F-4D97-AF65-F5344CB8AC3E}">
        <p14:creationId xmlns:p14="http://schemas.microsoft.com/office/powerpoint/2010/main" val="423535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E59705-858E-4C06-AC64-6B2A9AF539F5}" type="datetimeFigureOut">
              <a:rPr lang="en-US" smtClean="0"/>
              <a:t>07-Oct-17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87660D-5CD9-4EEC-AA1E-01DBA8578534}" type="slidenum">
              <a:rPr lang="en-US" smtClean="0"/>
              <a:t>‹#›</a:t>
            </a:fld>
            <a:endParaRPr lang="en-US"/>
          </a:p>
        </p:txBody>
      </p:sp>
    </p:spTree>
    <p:extLst>
      <p:ext uri="{BB962C8B-B14F-4D97-AF65-F5344CB8AC3E}">
        <p14:creationId xmlns:p14="http://schemas.microsoft.com/office/powerpoint/2010/main" val="2438507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E59705-858E-4C06-AC64-6B2A9AF539F5}" type="datetimeFigureOut">
              <a:rPr lang="en-US" smtClean="0"/>
              <a:t>07-Oct-17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87660D-5CD9-4EEC-AA1E-01DBA8578534}" type="slidenum">
              <a:rPr lang="en-US" smtClean="0"/>
              <a:t>‹#›</a:t>
            </a:fld>
            <a:endParaRPr lang="en-US"/>
          </a:p>
        </p:txBody>
      </p:sp>
    </p:spTree>
    <p:extLst>
      <p:ext uri="{BB962C8B-B14F-4D97-AF65-F5344CB8AC3E}">
        <p14:creationId xmlns:p14="http://schemas.microsoft.com/office/powerpoint/2010/main" val="232138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E59705-858E-4C06-AC64-6B2A9AF539F5}" type="datetimeFigureOut">
              <a:rPr lang="en-US" smtClean="0"/>
              <a:t>07-Oct-17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7660D-5CD9-4EEC-AA1E-01DBA8578534}" type="slidenum">
              <a:rPr lang="en-US" smtClean="0"/>
              <a:t>‹#›</a:t>
            </a:fld>
            <a:endParaRPr lang="en-US"/>
          </a:p>
        </p:txBody>
      </p:sp>
    </p:spTree>
    <p:extLst>
      <p:ext uri="{BB962C8B-B14F-4D97-AF65-F5344CB8AC3E}">
        <p14:creationId xmlns:p14="http://schemas.microsoft.com/office/powerpoint/2010/main" val="180103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E59705-858E-4C06-AC64-6B2A9AF539F5}" type="datetimeFigureOut">
              <a:rPr lang="en-US" smtClean="0"/>
              <a:t>07-Oct-17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7660D-5CD9-4EEC-AA1E-01DBA8578534}" type="slidenum">
              <a:rPr lang="en-US" smtClean="0"/>
              <a:t>‹#›</a:t>
            </a:fld>
            <a:endParaRPr lang="en-US"/>
          </a:p>
        </p:txBody>
      </p:sp>
    </p:spTree>
    <p:extLst>
      <p:ext uri="{BB962C8B-B14F-4D97-AF65-F5344CB8AC3E}">
        <p14:creationId xmlns:p14="http://schemas.microsoft.com/office/powerpoint/2010/main" val="1143621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59705-858E-4C06-AC64-6B2A9AF539F5}" type="datetimeFigureOut">
              <a:rPr lang="en-US" smtClean="0"/>
              <a:t>07-Oct-17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87660D-5CD9-4EEC-AA1E-01DBA8578534}" type="slidenum">
              <a:rPr lang="en-US" smtClean="0"/>
              <a:t>‹#›</a:t>
            </a:fld>
            <a:endParaRPr lang="en-US"/>
          </a:p>
        </p:txBody>
      </p:sp>
    </p:spTree>
    <p:extLst>
      <p:ext uri="{BB962C8B-B14F-4D97-AF65-F5344CB8AC3E}">
        <p14:creationId xmlns:p14="http://schemas.microsoft.com/office/powerpoint/2010/main" val="3452872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9824" y="7083469"/>
            <a:ext cx="9144000" cy="1655762"/>
          </a:xfrm>
        </p:spPr>
        <p:txBody>
          <a:bodyPr/>
          <a:lstStyle/>
          <a:p>
            <a:r>
              <a:rPr lang="en-US" dirty="0" err="1" smtClean="0"/>
              <a:t>S.Mahadevan</a:t>
            </a:r>
            <a:endParaRPr lang="en-US" dirty="0" smtClean="0"/>
          </a:p>
          <a:p>
            <a:r>
              <a:rPr lang="en-US" dirty="0" smtClean="0"/>
              <a:t>RA1511003010422</a:t>
            </a:r>
          </a:p>
          <a:p>
            <a:r>
              <a:rPr lang="en-US" dirty="0" smtClean="0"/>
              <a:t>CSE Department</a:t>
            </a:r>
            <a:endParaRPr lang="en-US" dirty="0"/>
          </a:p>
        </p:txBody>
      </p:sp>
      <p:pic>
        <p:nvPicPr>
          <p:cNvPr id="1026" name="Picture 2" descr="http://tomtunguz.com/images/ml_ic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48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6067806"/>
            <a:ext cx="12192000" cy="923330"/>
          </a:xfrm>
          <a:prstGeom prst="rect">
            <a:avLst/>
          </a:prstGeom>
          <a:noFill/>
        </p:spPr>
        <p:txBody>
          <a:bodyPr wrap="square" rtlCol="0">
            <a:spAutoFit/>
          </a:bodyPr>
          <a:lstStyle/>
          <a:p>
            <a:pPr algn="ctr"/>
            <a:r>
              <a:rPr lang="en-US" sz="5400" dirty="0" smtClean="0"/>
              <a:t>PYTHON PROJECT– MACHINE LEARNING</a:t>
            </a:r>
            <a:endParaRPr lang="en-US" sz="5400" dirty="0"/>
          </a:p>
        </p:txBody>
      </p:sp>
      <p:sp>
        <p:nvSpPr>
          <p:cNvPr id="7" name="TextBox 6"/>
          <p:cNvSpPr txBox="1"/>
          <p:nvPr/>
        </p:nvSpPr>
        <p:spPr>
          <a:xfrm>
            <a:off x="9169638" y="75780"/>
            <a:ext cx="3022362" cy="1015663"/>
          </a:xfrm>
          <a:prstGeom prst="rect">
            <a:avLst/>
          </a:prstGeom>
          <a:noFill/>
        </p:spPr>
        <p:txBody>
          <a:bodyPr wrap="square" rtlCol="0">
            <a:spAutoFit/>
          </a:bodyPr>
          <a:lstStyle/>
          <a:p>
            <a:pPr algn="r"/>
            <a:r>
              <a:rPr lang="en-US" sz="2000" dirty="0" smtClean="0"/>
              <a:t>S.MAHADEVAN</a:t>
            </a:r>
          </a:p>
          <a:p>
            <a:pPr algn="r"/>
            <a:r>
              <a:rPr lang="en-US" sz="2000" dirty="0" smtClean="0"/>
              <a:t>RA1511003010422</a:t>
            </a:r>
          </a:p>
          <a:p>
            <a:pPr algn="r"/>
            <a:r>
              <a:rPr lang="en-US" sz="2000" dirty="0" smtClean="0"/>
              <a:t>CSE DEPARTMENT</a:t>
            </a:r>
            <a:endParaRPr lang="en-US" sz="2000" dirty="0"/>
          </a:p>
        </p:txBody>
      </p:sp>
    </p:spTree>
    <p:extLst>
      <p:ext uri="{BB962C8B-B14F-4D97-AF65-F5344CB8AC3E}">
        <p14:creationId xmlns:p14="http://schemas.microsoft.com/office/powerpoint/2010/main" val="1126416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6169"/>
            <a:ext cx="12192000" cy="6681831"/>
          </a:xfrm>
        </p:spPr>
        <p:txBody>
          <a:bodyPr>
            <a:normAutofit lnSpcReduction="10000"/>
          </a:bodyPr>
          <a:lstStyle/>
          <a:p>
            <a:pPr marL="0" indent="0">
              <a:buNone/>
            </a:pPr>
            <a:r>
              <a:rPr lang="en-US" sz="2400" dirty="0" smtClean="0"/>
              <a:t>			</a:t>
            </a:r>
            <a:r>
              <a:rPr lang="en-US" sz="2400" dirty="0" err="1" smtClean="0"/>
              <a:t>games.corr</a:t>
            </a:r>
            <a:r>
              <a:rPr lang="en-US" sz="2400" dirty="0"/>
              <a:t>()["</a:t>
            </a:r>
            <a:r>
              <a:rPr lang="en-US" sz="2400" dirty="0" err="1"/>
              <a:t>average_rating</a:t>
            </a:r>
            <a:r>
              <a:rPr lang="en-US" sz="2400" dirty="0"/>
              <a:t>"]</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algn="just"/>
            <a:r>
              <a:rPr lang="en-US" sz="2400" dirty="0" smtClean="0"/>
              <a:t>Based on the above given table we can see that the fields which have carry the most weightage to predict the average rating, are </a:t>
            </a:r>
            <a:r>
              <a:rPr lang="en-US" sz="2400" dirty="0" err="1" smtClean="0"/>
              <a:t>average_weight</a:t>
            </a:r>
            <a:r>
              <a:rPr lang="en-US" sz="2400" dirty="0" smtClean="0"/>
              <a:t> and id.</a:t>
            </a:r>
          </a:p>
          <a:p>
            <a:pPr algn="just"/>
            <a:r>
              <a:rPr lang="en-IN" sz="2400" dirty="0"/>
              <a:t>ids are presumably assigned when the game is added to the database, so this likely indicates that games created later score higher in the ratings. Maybe reviewers were not as nice in the early days of </a:t>
            </a:r>
            <a:r>
              <a:rPr lang="en-IN" sz="2400" dirty="0" err="1"/>
              <a:t>BoardGameGeek</a:t>
            </a:r>
            <a:r>
              <a:rPr lang="en-IN" sz="2400" dirty="0"/>
              <a:t>, or older games were of lower quality. </a:t>
            </a:r>
            <a:r>
              <a:rPr lang="en-IN" sz="2400" dirty="0" err="1"/>
              <a:t>average_weight</a:t>
            </a:r>
            <a:r>
              <a:rPr lang="en-IN" sz="2400" dirty="0"/>
              <a:t> indicates the “depth” or complexity of a game, so it may be that more complex games are reviewed better.</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460" y="924956"/>
            <a:ext cx="6447079" cy="3246401"/>
          </a:xfrm>
          <a:prstGeom prst="rect">
            <a:avLst/>
          </a:prstGeom>
        </p:spPr>
      </p:pic>
    </p:spTree>
    <p:extLst>
      <p:ext uri="{BB962C8B-B14F-4D97-AF65-F5344CB8AC3E}">
        <p14:creationId xmlns:p14="http://schemas.microsoft.com/office/powerpoint/2010/main" val="1727603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algn="ctr"/>
            <a:r>
              <a:rPr lang="en-US" b="1" u="sng" dirty="0" smtClean="0"/>
              <a:t>CONCLUSION</a:t>
            </a:r>
            <a:endParaRPr lang="en-US" b="1" u="sng" dirty="0"/>
          </a:p>
        </p:txBody>
      </p:sp>
      <p:sp>
        <p:nvSpPr>
          <p:cNvPr id="3" name="Content Placeholder 2"/>
          <p:cNvSpPr>
            <a:spLocks noGrp="1"/>
          </p:cNvSpPr>
          <p:nvPr>
            <p:ph idx="1"/>
          </p:nvPr>
        </p:nvSpPr>
        <p:spPr>
          <a:xfrm>
            <a:off x="0" y="1355944"/>
            <a:ext cx="12192000" cy="5502056"/>
          </a:xfrm>
        </p:spPr>
        <p:txBody>
          <a:bodyPr/>
          <a:lstStyle/>
          <a:p>
            <a:r>
              <a:rPr lang="en-US" sz="2400" dirty="0" smtClean="0"/>
              <a:t>As one can see, this project can be extrapolated to other media, which work on a user rating basis.</a:t>
            </a:r>
          </a:p>
          <a:p>
            <a:endParaRPr lang="en-US" sz="2400" dirty="0"/>
          </a:p>
          <a:p>
            <a:r>
              <a:rPr lang="en-US" sz="2400" dirty="0" smtClean="0"/>
              <a:t>It can be used to focus test various products and services, before the company makes a mistake and spends a significant amount of money on a failed product.</a:t>
            </a:r>
          </a:p>
          <a:p>
            <a:endParaRPr lang="en-US" sz="2400" dirty="0"/>
          </a:p>
          <a:p>
            <a:r>
              <a:rPr lang="en-US" sz="2400" dirty="0" smtClean="0"/>
              <a:t>For example, if Amazon is releasing a niche product like the Fire phone into the market, instead of wasting a ton of marketing money, it could use this kind of a focus testing application to check whether they are reaching the desired market.</a:t>
            </a:r>
          </a:p>
          <a:p>
            <a:endParaRPr lang="en-US" sz="2400" dirty="0"/>
          </a:p>
          <a:p>
            <a:r>
              <a:rPr lang="en-US" sz="2400" dirty="0" smtClean="0"/>
              <a:t>At the moment, the project is at it’s most nascent of stages, and can only predict the rating, based on two features. Later as the project improves, It can predict the average rating based on a number of features, to give a better rating.</a:t>
            </a:r>
          </a:p>
          <a:p>
            <a:endParaRPr lang="en-US" sz="2400" dirty="0"/>
          </a:p>
          <a:p>
            <a:endParaRPr lang="en-US" dirty="0"/>
          </a:p>
        </p:txBody>
      </p:sp>
    </p:spTree>
    <p:extLst>
      <p:ext uri="{BB962C8B-B14F-4D97-AF65-F5344CB8AC3E}">
        <p14:creationId xmlns:p14="http://schemas.microsoft.com/office/powerpoint/2010/main" val="2598629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u="sng" dirty="0" smtClean="0"/>
              <a:t>INTRODUCTION</a:t>
            </a:r>
            <a:endParaRPr lang="en-US" b="1" u="sng" dirty="0"/>
          </a:p>
        </p:txBody>
      </p:sp>
      <p:sp>
        <p:nvSpPr>
          <p:cNvPr id="3" name="Content Placeholder 2"/>
          <p:cNvSpPr>
            <a:spLocks noGrp="1"/>
          </p:cNvSpPr>
          <p:nvPr>
            <p:ph idx="1"/>
          </p:nvPr>
        </p:nvSpPr>
        <p:spPr>
          <a:xfrm>
            <a:off x="0" y="1213228"/>
            <a:ext cx="12192000" cy="5644771"/>
          </a:xfrm>
        </p:spPr>
        <p:txBody>
          <a:bodyPr/>
          <a:lstStyle/>
          <a:p>
            <a:r>
              <a:rPr lang="en-US" sz="2400" dirty="0" smtClean="0"/>
              <a:t>The formal definition of machine learning, given by Tom </a:t>
            </a:r>
            <a:r>
              <a:rPr lang="en-US" sz="2400" dirty="0" err="1" smtClean="0"/>
              <a:t>M.Mitchell</a:t>
            </a:r>
            <a:r>
              <a:rPr lang="en-US" sz="2400" dirty="0" smtClean="0"/>
              <a:t> is </a:t>
            </a:r>
            <a:r>
              <a:rPr lang="en-IN" sz="2400" dirty="0" smtClean="0"/>
              <a:t>"</a:t>
            </a:r>
            <a:r>
              <a:rPr lang="en-IN" sz="2400" dirty="0"/>
              <a:t>A computer program is said to learn from experience </a:t>
            </a:r>
            <a:r>
              <a:rPr lang="en-IN" sz="2400" i="1" dirty="0"/>
              <a:t>E</a:t>
            </a:r>
            <a:r>
              <a:rPr lang="en-IN" sz="2400" dirty="0"/>
              <a:t> with respect to some class of tasks </a:t>
            </a:r>
            <a:r>
              <a:rPr lang="en-IN" sz="2400" i="1" dirty="0"/>
              <a:t>T</a:t>
            </a:r>
            <a:r>
              <a:rPr lang="en-IN" sz="2400" dirty="0"/>
              <a:t> and performance measure </a:t>
            </a:r>
            <a:r>
              <a:rPr lang="en-IN" sz="2400" i="1" dirty="0"/>
              <a:t>P</a:t>
            </a:r>
            <a:r>
              <a:rPr lang="en-IN" sz="2400" dirty="0"/>
              <a:t> if its performance at tasks in </a:t>
            </a:r>
            <a:r>
              <a:rPr lang="en-IN" sz="2400" i="1" dirty="0"/>
              <a:t>T</a:t>
            </a:r>
            <a:r>
              <a:rPr lang="en-IN" sz="2400" dirty="0"/>
              <a:t>, as measured by </a:t>
            </a:r>
            <a:r>
              <a:rPr lang="en-IN" sz="2400" i="1" dirty="0"/>
              <a:t>P</a:t>
            </a:r>
            <a:r>
              <a:rPr lang="en-IN" sz="2400" dirty="0"/>
              <a:t>, improves with experience </a:t>
            </a:r>
            <a:r>
              <a:rPr lang="en-IN" sz="2400" i="1" dirty="0"/>
              <a:t>E</a:t>
            </a:r>
            <a:r>
              <a:rPr lang="en-IN" sz="2400" dirty="0" smtClean="0"/>
              <a:t>.”</a:t>
            </a:r>
          </a:p>
          <a:p>
            <a:endParaRPr lang="en-IN" sz="2400" dirty="0"/>
          </a:p>
          <a:p>
            <a:r>
              <a:rPr lang="en-IN" sz="2400" dirty="0"/>
              <a:t>Practically, this means that we can feed data into an algorithm, and use it to make predictions about what might happen in the future. This has a vast range of applications, from self-driving cars to stock price prediction</a:t>
            </a:r>
            <a:r>
              <a:rPr lang="en-IN" sz="2400" dirty="0" smtClean="0"/>
              <a:t>.</a:t>
            </a:r>
          </a:p>
          <a:p>
            <a:endParaRPr lang="en-IN" sz="2400" dirty="0"/>
          </a:p>
          <a:p>
            <a:r>
              <a:rPr lang="en-IN" sz="2400" dirty="0" smtClean="0"/>
              <a:t>In this project, we are going to explore a board game dataset, acquired from </a:t>
            </a:r>
            <a:r>
              <a:rPr lang="en-IN" sz="2400" dirty="0" err="1" smtClean="0"/>
              <a:t>BoardGameGeek</a:t>
            </a:r>
            <a:r>
              <a:rPr lang="en-IN" sz="2400" dirty="0" smtClean="0"/>
              <a:t> and figure out interesting things to predict.</a:t>
            </a:r>
          </a:p>
          <a:p>
            <a:endParaRPr lang="en-IN" sz="2400" dirty="0"/>
          </a:p>
          <a:p>
            <a:r>
              <a:rPr lang="en-IN" sz="2400" dirty="0" smtClean="0"/>
              <a:t>The libraries used in this project are </a:t>
            </a:r>
            <a:r>
              <a:rPr lang="en-IN" sz="2400" b="1" i="1" dirty="0" smtClean="0"/>
              <a:t>Pandas</a:t>
            </a:r>
            <a:r>
              <a:rPr lang="en-IN" sz="2400" dirty="0" smtClean="0"/>
              <a:t>, </a:t>
            </a:r>
            <a:r>
              <a:rPr lang="en-IN" sz="2400" b="1" i="1" dirty="0" err="1" smtClean="0"/>
              <a:t>Scikit</a:t>
            </a:r>
            <a:r>
              <a:rPr lang="en-IN" sz="2400" b="1" i="1" dirty="0" smtClean="0"/>
              <a:t>-Learn</a:t>
            </a:r>
            <a:r>
              <a:rPr lang="en-IN" sz="2400" dirty="0" smtClean="0"/>
              <a:t> and </a:t>
            </a:r>
            <a:r>
              <a:rPr lang="en-IN" sz="2400" b="1" i="1" dirty="0" err="1" smtClean="0"/>
              <a:t>matplotlib</a:t>
            </a:r>
            <a:r>
              <a:rPr lang="en-IN" sz="2400" dirty="0" smtClean="0"/>
              <a:t>.</a:t>
            </a:r>
          </a:p>
          <a:p>
            <a:endParaRPr lang="en-IN" dirty="0" smtClean="0"/>
          </a:p>
          <a:p>
            <a:endParaRPr lang="en-IN" dirty="0"/>
          </a:p>
          <a:p>
            <a:endParaRPr lang="en-US" dirty="0"/>
          </a:p>
        </p:txBody>
      </p:sp>
    </p:spTree>
    <p:extLst>
      <p:ext uri="{BB962C8B-B14F-4D97-AF65-F5344CB8AC3E}">
        <p14:creationId xmlns:p14="http://schemas.microsoft.com/office/powerpoint/2010/main" val="3192922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3590208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u="sng" dirty="0" smtClean="0"/>
              <a:t>ABSTRACT – FOCUS TESTING</a:t>
            </a:r>
            <a:endParaRPr lang="en-US" b="1" u="sng" dirty="0"/>
          </a:p>
        </p:txBody>
      </p:sp>
      <p:sp>
        <p:nvSpPr>
          <p:cNvPr id="3" name="Content Placeholder 2"/>
          <p:cNvSpPr>
            <a:spLocks noGrp="1"/>
          </p:cNvSpPr>
          <p:nvPr>
            <p:ph idx="1"/>
          </p:nvPr>
        </p:nvSpPr>
        <p:spPr>
          <a:xfrm>
            <a:off x="0" y="1188062"/>
            <a:ext cx="12192000" cy="5669938"/>
          </a:xfrm>
        </p:spPr>
        <p:txBody>
          <a:bodyPr/>
          <a:lstStyle/>
          <a:p>
            <a:pPr algn="just"/>
            <a:r>
              <a:rPr lang="en-US" sz="2400" dirty="0" smtClean="0"/>
              <a:t>This project is about finding patterns in a board game database. The database contains 81312 rows and 20 column attributes </a:t>
            </a:r>
          </a:p>
          <a:p>
            <a:pPr algn="just"/>
            <a:endParaRPr lang="en-US" sz="2400" dirty="0" smtClean="0"/>
          </a:p>
          <a:p>
            <a:pPr algn="just"/>
            <a:r>
              <a:rPr lang="en-US" sz="2400" dirty="0" smtClean="0"/>
              <a:t>We are going to use an algorithm like K-Means to cluster the given data in different clusters based on the average user rating given by the user</a:t>
            </a:r>
            <a:r>
              <a:rPr lang="en-US" sz="2400" dirty="0"/>
              <a:t>.</a:t>
            </a:r>
            <a:endParaRPr lang="en-US" sz="2400" dirty="0" smtClean="0"/>
          </a:p>
          <a:p>
            <a:pPr marL="0" indent="0" algn="just">
              <a:buNone/>
            </a:pPr>
            <a:endParaRPr lang="en-US" sz="2400" dirty="0" smtClean="0"/>
          </a:p>
          <a:p>
            <a:pPr algn="just"/>
            <a:r>
              <a:rPr lang="en-US" sz="2400" dirty="0" smtClean="0"/>
              <a:t>Additionally, we are going to predict the average rating a user would give to a new unreleased board game based on its attributes, using linear regression.</a:t>
            </a:r>
          </a:p>
          <a:p>
            <a:pPr marL="0" indent="0" algn="just">
              <a:buNone/>
            </a:pPr>
            <a:endParaRPr lang="en-US" sz="2400" dirty="0" smtClean="0"/>
          </a:p>
          <a:p>
            <a:pPr algn="just"/>
            <a:r>
              <a:rPr lang="en-US" sz="2400" dirty="0" smtClean="0"/>
              <a:t>For checking the error between the training and the test sets, we are going to use the mean squared error metric.</a:t>
            </a:r>
          </a:p>
          <a:p>
            <a:endParaRPr lang="en-US" dirty="0" smtClean="0"/>
          </a:p>
          <a:p>
            <a:pPr marL="0" indent="0">
              <a:buNone/>
            </a:pPr>
            <a:endParaRPr lang="en-US" dirty="0"/>
          </a:p>
        </p:txBody>
      </p:sp>
    </p:spTree>
    <p:extLst>
      <p:ext uri="{BB962C8B-B14F-4D97-AF65-F5344CB8AC3E}">
        <p14:creationId xmlns:p14="http://schemas.microsoft.com/office/powerpoint/2010/main" val="4814501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u="sng" dirty="0" smtClean="0"/>
              <a:t>MODULES</a:t>
            </a:r>
            <a:endParaRPr lang="en-US" b="1" u="sng" dirty="0"/>
          </a:p>
        </p:txBody>
      </p:sp>
      <p:sp>
        <p:nvSpPr>
          <p:cNvPr id="3" name="Content Placeholder 2"/>
          <p:cNvSpPr>
            <a:spLocks noGrp="1"/>
          </p:cNvSpPr>
          <p:nvPr>
            <p:ph idx="1"/>
          </p:nvPr>
        </p:nvSpPr>
        <p:spPr>
          <a:xfrm>
            <a:off x="0" y="1339166"/>
            <a:ext cx="12192000" cy="5518834"/>
          </a:xfrm>
        </p:spPr>
        <p:txBody>
          <a:bodyPr>
            <a:normAutofit/>
          </a:bodyPr>
          <a:lstStyle/>
          <a:p>
            <a:pPr algn="just"/>
            <a:r>
              <a:rPr lang="en-US" sz="2400" b="1" u="sng" dirty="0" smtClean="0"/>
              <a:t>Pandas</a:t>
            </a:r>
            <a:r>
              <a:rPr lang="en-US" sz="2400" b="1" dirty="0" smtClean="0"/>
              <a:t> – </a:t>
            </a:r>
            <a:r>
              <a:rPr lang="en-US" sz="2400" dirty="0" smtClean="0"/>
              <a:t>This library will be used to import the database, given in .</a:t>
            </a:r>
            <a:r>
              <a:rPr lang="en-US" sz="2400" dirty="0" err="1" smtClean="0"/>
              <a:t>csv</a:t>
            </a:r>
            <a:r>
              <a:rPr lang="en-US" sz="2400" dirty="0" smtClean="0"/>
              <a:t> format, into Pandas </a:t>
            </a:r>
            <a:r>
              <a:rPr lang="en-US" sz="2400" dirty="0" err="1" smtClean="0"/>
              <a:t>dataframe</a:t>
            </a:r>
            <a:r>
              <a:rPr lang="en-US" sz="2400" dirty="0" smtClean="0"/>
              <a:t>. Additionally, it is also used for performing other </a:t>
            </a:r>
            <a:r>
              <a:rPr lang="en-US" sz="2400" dirty="0" err="1" smtClean="0"/>
              <a:t>dataframe</a:t>
            </a:r>
            <a:r>
              <a:rPr lang="en-US" sz="2400" dirty="0" smtClean="0"/>
              <a:t> operations.</a:t>
            </a:r>
            <a:endParaRPr lang="en-US" sz="2400" u="sng" dirty="0" smtClean="0"/>
          </a:p>
          <a:p>
            <a:pPr algn="just"/>
            <a:endParaRPr lang="en-US" sz="2400" b="1" u="sng" dirty="0"/>
          </a:p>
          <a:p>
            <a:pPr algn="just"/>
            <a:r>
              <a:rPr lang="en-US" sz="2400" b="1" u="sng" dirty="0" err="1" smtClean="0"/>
              <a:t>Matplotlib</a:t>
            </a:r>
            <a:r>
              <a:rPr lang="en-US" sz="2400" b="1" dirty="0" smtClean="0"/>
              <a:t> – </a:t>
            </a:r>
            <a:r>
              <a:rPr lang="en-US" sz="2400" dirty="0" smtClean="0"/>
              <a:t>This library would be mainly used for the plotting of graphs, histograms of the given data.</a:t>
            </a:r>
          </a:p>
          <a:p>
            <a:pPr algn="just"/>
            <a:endParaRPr lang="en-US" sz="2400" b="1" dirty="0"/>
          </a:p>
          <a:p>
            <a:pPr algn="just"/>
            <a:r>
              <a:rPr lang="en-US" sz="2400" b="1" u="sng" dirty="0" err="1" smtClean="0"/>
              <a:t>Scikit</a:t>
            </a:r>
            <a:r>
              <a:rPr lang="en-US" sz="2400" b="1" u="sng" dirty="0" smtClean="0"/>
              <a:t>-Learn</a:t>
            </a:r>
            <a:r>
              <a:rPr lang="en-US" sz="2400" b="1" dirty="0" smtClean="0"/>
              <a:t> – </a:t>
            </a:r>
            <a:r>
              <a:rPr lang="en-IN" sz="2400" dirty="0" err="1"/>
              <a:t>Scikit</a:t>
            </a:r>
            <a:r>
              <a:rPr lang="en-IN" sz="2400" dirty="0"/>
              <a:t>-learn </a:t>
            </a:r>
            <a:r>
              <a:rPr lang="en-IN" sz="2400" dirty="0" smtClean="0"/>
              <a:t>is </a:t>
            </a:r>
            <a:r>
              <a:rPr lang="en-IN" sz="2400" dirty="0"/>
              <a:t>a </a:t>
            </a:r>
            <a:r>
              <a:rPr lang="en-IN" sz="2400" dirty="0" smtClean="0"/>
              <a:t>machine </a:t>
            </a:r>
            <a:r>
              <a:rPr lang="en-IN" sz="2400" dirty="0"/>
              <a:t>learning library for the Python programming </a:t>
            </a:r>
            <a:r>
              <a:rPr lang="en-IN" sz="2400" dirty="0" smtClean="0"/>
              <a:t>language. It </a:t>
            </a:r>
            <a:r>
              <a:rPr lang="en-IN" sz="2400" dirty="0"/>
              <a:t>features various classification, regression and clustering algorithms including support vector machines, random forests, gradient boosting, k-means and DBSCAN, and is designed to interoperate with the Python numerical and scientific libraries </a:t>
            </a:r>
            <a:r>
              <a:rPr lang="en-IN" sz="2400" dirty="0" err="1"/>
              <a:t>NumPy</a:t>
            </a:r>
            <a:r>
              <a:rPr lang="en-IN" sz="2400" dirty="0"/>
              <a:t> and </a:t>
            </a:r>
            <a:r>
              <a:rPr lang="en-IN" sz="2400" dirty="0" err="1"/>
              <a:t>SciPy</a:t>
            </a:r>
            <a:r>
              <a:rPr lang="en-IN" sz="2400" dirty="0" smtClean="0"/>
              <a:t>.</a:t>
            </a:r>
          </a:p>
          <a:p>
            <a:pPr algn="just"/>
            <a:endParaRPr lang="en-IN" sz="2400" b="1" dirty="0"/>
          </a:p>
          <a:p>
            <a:pPr algn="just"/>
            <a:r>
              <a:rPr lang="en-IN" sz="2400" b="1" u="sng" dirty="0" smtClean="0"/>
              <a:t>Anaconda</a:t>
            </a:r>
            <a:r>
              <a:rPr lang="en-IN" sz="2400" dirty="0" smtClean="0"/>
              <a:t> </a:t>
            </a:r>
            <a:r>
              <a:rPr lang="en-IN" sz="2400" b="1" dirty="0" smtClean="0"/>
              <a:t>- </a:t>
            </a:r>
            <a:r>
              <a:rPr lang="en-IN" sz="2400" b="1" dirty="0"/>
              <a:t>Anaconda</a:t>
            </a:r>
            <a:r>
              <a:rPr lang="en-IN" sz="2400" dirty="0"/>
              <a:t> is a freemium open source distribution of the </a:t>
            </a:r>
            <a:r>
              <a:rPr lang="en-IN" sz="2400" b="1" dirty="0"/>
              <a:t>Python</a:t>
            </a:r>
            <a:r>
              <a:rPr lang="en-IN" sz="2400" dirty="0"/>
              <a:t> and R programming languages for large-scale data processing, predictive analytics, and scientific </a:t>
            </a:r>
            <a:r>
              <a:rPr lang="en-IN" sz="2400" dirty="0" smtClean="0"/>
              <a:t>computing. It comes pre installed with the Pandas, </a:t>
            </a:r>
            <a:r>
              <a:rPr lang="en-IN" sz="2400" dirty="0" err="1" smtClean="0"/>
              <a:t>Matplotlib</a:t>
            </a:r>
            <a:r>
              <a:rPr lang="en-IN" sz="2400" dirty="0" smtClean="0"/>
              <a:t> and </a:t>
            </a:r>
            <a:r>
              <a:rPr lang="en-IN" sz="2400" dirty="0" err="1" smtClean="0"/>
              <a:t>Scikit</a:t>
            </a:r>
            <a:r>
              <a:rPr lang="en-IN" sz="2400" dirty="0" smtClean="0"/>
              <a:t>-Learn packages.</a:t>
            </a:r>
            <a:endParaRPr lang="en-US" sz="2400" b="1" u="sng" dirty="0" smtClean="0"/>
          </a:p>
        </p:txBody>
      </p:sp>
    </p:spTree>
    <p:extLst>
      <p:ext uri="{BB962C8B-B14F-4D97-AF65-F5344CB8AC3E}">
        <p14:creationId xmlns:p14="http://schemas.microsoft.com/office/powerpoint/2010/main" val="2197037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gurobi.com/images/logo-anacond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918" y="959738"/>
            <a:ext cx="4574150" cy="2287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1600/1*93CVLqnQESmvfOhzvYUgQ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158" y="1043628"/>
            <a:ext cx="4574150" cy="23730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ikit-learn.org/stable/_images/scikit-learn-logo-notex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049" y="4106004"/>
            <a:ext cx="4574150" cy="22816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918" y="3976823"/>
            <a:ext cx="4574150" cy="2540000"/>
          </a:xfrm>
          <a:prstGeom prst="rect">
            <a:avLst/>
          </a:prstGeom>
        </p:spPr>
      </p:pic>
    </p:spTree>
    <p:extLst>
      <p:ext uri="{BB962C8B-B14F-4D97-AF65-F5344CB8AC3E}">
        <p14:creationId xmlns:p14="http://schemas.microsoft.com/office/powerpoint/2010/main" val="249762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u="sng" dirty="0" smtClean="0"/>
              <a:t>IMPLEMENTATION</a:t>
            </a:r>
            <a:endParaRPr lang="en-US" b="1" u="sng" dirty="0"/>
          </a:p>
        </p:txBody>
      </p:sp>
      <p:sp>
        <p:nvSpPr>
          <p:cNvPr id="3" name="Content Placeholder 2"/>
          <p:cNvSpPr>
            <a:spLocks noGrp="1"/>
          </p:cNvSpPr>
          <p:nvPr>
            <p:ph idx="1"/>
          </p:nvPr>
        </p:nvSpPr>
        <p:spPr>
          <a:xfrm>
            <a:off x="0" y="1179672"/>
            <a:ext cx="12192000" cy="5678327"/>
          </a:xfrm>
        </p:spPr>
        <p:txBody>
          <a:bodyPr>
            <a:normAutofit/>
          </a:bodyPr>
          <a:lstStyle/>
          <a:p>
            <a:r>
              <a:rPr lang="en-US" sz="2400" dirty="0" smtClean="0"/>
              <a:t>We are going to import the database, in the .</a:t>
            </a:r>
            <a:r>
              <a:rPr lang="en-US" sz="2400" dirty="0" err="1" smtClean="0"/>
              <a:t>csv</a:t>
            </a:r>
            <a:r>
              <a:rPr lang="en-US" sz="2400" dirty="0" smtClean="0"/>
              <a:t> format into the python environment.</a:t>
            </a:r>
          </a:p>
          <a:p>
            <a:pPr marL="0" indent="0">
              <a:buNone/>
            </a:pPr>
            <a:endParaRPr lang="en-US" sz="2400" dirty="0"/>
          </a:p>
          <a:p>
            <a:pPr marL="0" indent="0">
              <a:buNone/>
            </a:pPr>
            <a:r>
              <a:rPr lang="en-IN" sz="2400" dirty="0" smtClean="0"/>
              <a:t>			import </a:t>
            </a:r>
            <a:r>
              <a:rPr lang="en-IN" sz="2400" dirty="0"/>
              <a:t>pandas</a:t>
            </a:r>
          </a:p>
          <a:p>
            <a:pPr marL="0" indent="0">
              <a:buNone/>
            </a:pPr>
            <a:r>
              <a:rPr lang="en-IN" sz="2400" dirty="0" smtClean="0"/>
              <a:t>			games </a:t>
            </a:r>
            <a:r>
              <a:rPr lang="en-IN" sz="2400" dirty="0"/>
              <a:t>= </a:t>
            </a:r>
            <a:r>
              <a:rPr lang="en-IN" sz="2400" dirty="0" err="1"/>
              <a:t>pandas.read_csv</a:t>
            </a:r>
            <a:r>
              <a:rPr lang="en-IN" sz="2400" dirty="0"/>
              <a:t>("games.csv")</a:t>
            </a:r>
          </a:p>
          <a:p>
            <a:pPr marL="0" indent="0">
              <a:buNone/>
            </a:pPr>
            <a:r>
              <a:rPr lang="en-IN" sz="2400" dirty="0" smtClean="0"/>
              <a:t>			print(</a:t>
            </a:r>
            <a:r>
              <a:rPr lang="en-IN" sz="2400" dirty="0" err="1" smtClean="0"/>
              <a:t>games.columns</a:t>
            </a:r>
            <a:r>
              <a:rPr lang="en-IN" sz="2400" dirty="0" smtClean="0"/>
              <a:t>)</a:t>
            </a:r>
          </a:p>
          <a:p>
            <a:endParaRPr lang="en-US" sz="2400" dirty="0" smtClean="0"/>
          </a:p>
          <a:p>
            <a:r>
              <a:rPr lang="en-US" sz="2400" dirty="0" smtClean="0"/>
              <a:t>By plotting a histogram of the given database on any one field, like average rating, can give us a fair idea about the data distribution.</a:t>
            </a:r>
          </a:p>
          <a:p>
            <a:endParaRPr lang="en-US" sz="2400" dirty="0"/>
          </a:p>
          <a:p>
            <a:pPr marL="2743200" lvl="6" indent="0">
              <a:buNone/>
            </a:pPr>
            <a:r>
              <a:rPr lang="en-IN" sz="2400" dirty="0"/>
              <a:t>import </a:t>
            </a:r>
            <a:r>
              <a:rPr lang="en-IN" sz="2400" dirty="0" err="1"/>
              <a:t>matplotlib.pyplot</a:t>
            </a:r>
            <a:r>
              <a:rPr lang="en-IN" sz="2400" dirty="0"/>
              <a:t> as </a:t>
            </a:r>
            <a:r>
              <a:rPr lang="en-IN" sz="2400" dirty="0" err="1"/>
              <a:t>plt</a:t>
            </a:r>
            <a:endParaRPr lang="en-IN" sz="2400" dirty="0"/>
          </a:p>
          <a:p>
            <a:pPr marL="2743200" lvl="6" indent="0">
              <a:buNone/>
            </a:pPr>
            <a:r>
              <a:rPr lang="en-IN" sz="2400" dirty="0" err="1"/>
              <a:t>plt.hist</a:t>
            </a:r>
            <a:r>
              <a:rPr lang="en-IN" sz="2400" dirty="0"/>
              <a:t>(games["</a:t>
            </a:r>
            <a:r>
              <a:rPr lang="en-IN" sz="2400" dirty="0" err="1"/>
              <a:t>average_rating</a:t>
            </a:r>
            <a:r>
              <a:rPr lang="en-IN" sz="2400" dirty="0"/>
              <a:t>"])</a:t>
            </a:r>
            <a:endParaRPr lang="en-US" sz="2400" dirty="0"/>
          </a:p>
        </p:txBody>
      </p:sp>
    </p:spTree>
    <p:extLst>
      <p:ext uri="{BB962C8B-B14F-4D97-AF65-F5344CB8AC3E}">
        <p14:creationId xmlns:p14="http://schemas.microsoft.com/office/powerpoint/2010/main" val="396156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data:image/png;base64,iVBORw0KGgoAAAANSUhEUgAAAYcAAAD8CAYAAACcjGjIAAAABHNCSVQICAgIfAhkiAAAAAlwSFlzAAALEgAACxIB0t1+/AAAEJxJREFUeJzt3X2onvV9x/H3Z0nt+rBirFFcEhZXwlZbqNqDzSYMV4dGHYuFCgqrQYSUEjc7Cmvaf1L6ACms7Sa0QlozI3O1Yi2GmjYNTiiD1np8wIemkmAzPU1mjou1boU6u+/+OL/ATX4nOSfn5Jw7yXm/4Oa+7u/9u67r+yMPn3M93PdJVSFJ0qDfGXYDkqSTj+EgSeoYDpKkjuEgSeoYDpKkjuEgSeoYDpKkjuEgSeoYDpKkzuJhNzBTZ599dq1cuXLYbUjSKeWxxx57uaqWTjXulA2HlStXMjo6Ouw2JOmUkuQ/pjNuytNKSVYkeTjJ7iTPJrm11T+T5BdJnmyPqwfW+VSSvUmeS3LlQH1Nq+1NsnGgfn6SR5LsSfKtJGcc33QlSSfSdK45vAF8oqreDawGNiS5oL33laq6sD12ALT3rgfeA6wBvpZkUZJFwFeBq4ALgBsGtvPFtq1VwCvAzSdofpKkGZgyHKrqQFU93pZfA3YDy46xylrgnqr6TVX9HNgLXNIee6vq+ap6HbgHWJskwAeB+9r624BrZzohSdLsHdfdSklWAhcBj7TSLUmeSrI1yZJWWwa8OLDaWKsdrf5O4JdV9cYR9cn2vz7JaJLR8fHx42ldknQcph0OSd4OfBv4eFX9CrgdeBdwIXAA+NLhoZOsXjOo98WqLVU1UlUjS5dOebFdkjRD07pbKcmbmAiGu6vqfoCqemng/a8D320vx4AVA6svB/a35cnqLwNnJlncjh4Gx0uShmA6dysFuAPYXVVfHqifNzDsQ8AzbXk7cH2SNyc5H1gF/AR4FFjV7kw6g4mL1ttr4lfRPQx8uK2/DnhgdtOSJM3GdI4cLgU+Ajyd5MlW+zQTdxtdyMQpoH3ARwGq6tkk9wI/ZeJOpw1V9VuAJLcAO4FFwNaqerZt75PAPUk+DzzBRBhJkoYkp+rvkB4ZGSk/BCdJxyfJY1U1MtW4U/YT0rOxcuODQ9nvvs3XDGW/knS8/OI9SVLHcJAkdQwHSVLHcJAkdQwHSVLHcJAkdQwHSVLHcJAkdQwHSVLHcJAkdQwHSVLHcJAkdQwHSVLHcJAkdQwHSVLHcJAkdQwHSVLHcJAkdQwHSVLHcJAkdQwHSVLHcJAkdQwHSVLHcJAkdQwHSVLHcJAkdQwHSVLHcJAkdQwHSVLHcJAkdQwHSVLHcJAkdaYMhyQrkjycZHeSZ5Pc2upnJdmVZE97XtLqSXJbkr1Jnkpy8cC21rXxe5KsG6i/P8nTbZ3bkmQuJitJmp7pHDm8AXyiqt4NrAY2JLkA2Ag8VFWrgIfaa4CrgFXtsR64HSbCBNgEfAC4BNh0OFDamPUD662Z/dQkSTM1ZThU1YGqerwtvwbsBpYBa4Ftbdg24Nq2vBa4qyb8GDgzyXnAlcCuqjpUVa8Au4A17b13VNWPqqqAuwa2JUkaguO65pBkJXAR8AhwblUdgIkAAc5pw5YBLw6sNtZqx6qPTVKXJA3JtMMhyduBbwMfr6pfHWvoJLWaQX2yHtYnGU0yOj4+PlXLkqQZmlY4JHkTE8Fwd1Xd38ovtVNCtOeDrT4GrBhYfTmwf4r68knqnaraUlUjVTWydOnS6bQuSZqB6dytFOAOYHdVfXngre3A4TuO1gEPDNRvbHctrQZebaeddgJXJFnSLkRfAexs772WZHXb140D25IkDcHiaYy5FPgI8HSSJ1vt08Bm4N4kNwMvANe193YAVwN7gV8DNwFU1aEknwMebeM+W1WH2vLHgDuBtwDfaw9J0pBMGQ5V9e9Mfl0A4PJJxhew4Sjb2gpsnaQ+Crx3ql4kSfPDT0hLkjqGgySpYzhIkjqGgySpYzhIkjqGgySpYzhIkjqGgySpYzhIkjqGgySpYzhIkjqGgySpYzhIkjqGgySpYzhIkjqGgySpYzhIkjqGgySpYzhIkjqGgySpYzhIkjqGgySpYzhIkjqGgySpYzhIkjqGgySpYzhIkjqGgySpYzhIkjqGgySps3jYDUg6cVZufHAo+923+Zqh7FdzxyMHSVLHcJAkdQwHSVJnynBIsjXJwSTPDNQ+k+QXSZ5sj6sH3vtUkr1Jnkty5UB9TavtTbJxoH5+kkeS7EnyrSRnnMgJSpKO33SOHO4E1kxS/0pVXdgeOwCSXABcD7ynrfO1JIuSLAK+ClwFXADc0MYCfLFtaxXwCnDzbCYkSZq9KcOhqn4IHJrm9tYC91TVb6rq58Be4JL22FtVz1fV68A9wNokAT4I3NfW3wZce5xzkCSdYLO55nBLkqfaaaclrbYMeHFgzFirHa3+TuCXVfXGEfVJJVmfZDTJ6Pj4+CxalyQdy0zD4XbgXcCFwAHgS62eScbWDOqTqqotVTVSVSNLly49vo4lSdM2ow/BVdVLh5eTfB34bns5BqwYGLoc2N+WJ6u/DJyZZHE7ehgcL0kakhkdOSQ5b+Dlh4DDdzJtB65P8uYk5wOrgJ8AjwKr2p1JZzBx0Xp7VRXwMPDhtv464IGZ9CRJOnGmPHJI8k3gMuDsJGPAJuCyJBcycQpoH/BRgKp6Nsm9wE+BN4ANVfXbtp1bgJ3AImBrVT3bdvFJ4J4knweeAO44YbOTJM3IlOFQVTdMUj7qf+BV9QXgC5PUdwA7Jqk/z8TdTJKkk4SfkJYkdQwHSVLHcJAkdQwHSVLHcJAkdQwHSVLHcJAkdQwHSVLHcJAkdQwHSVLHcJAkdQwHSVLHcJAkdQwHSVLHcJAkdQwHSVLHcJAkdQwHSVJnyl8TKun4rNz44LBbkGbNIwdJUsdwkCR1DAdJUsdrDpJmbVjXWfZtvmYo+10IPHKQJHUMB0lSx3CQJHUMB0lSx3CQJHUMB0lSx3CQJHUMB0lSx3CQJHUMB0lSZ8pwSLI1ycEkzwzUzkqyK8me9ryk1ZPktiR7kzyV5OKBdda18XuSrBuovz/J022d25LkRE9SknR8pnPkcCew5ojaRuChqloFPNReA1wFrGqP9cDtMBEmwCbgA8AlwKbDgdLGrB9Y78h9SZLm2ZThUFU/BA4dUV4LbGvL24BrB+p31YQfA2cmOQ+4EthVVYeq6hVgF7CmvfeOqvpRVRVw18C2JElDMtNrDudW1QGA9nxOqy8DXhwYN9Zqx6qPTVKXJA3Rib4gPdn1gppBffKNJ+uTjCYZHR8fn2GLkqSpzDQcXmqnhGjPB1t9DFgxMG45sH+K+vJJ6pOqqi1VNVJVI0uXLp1h65Kkqcw0HLYDh+84Wgc8MFC/sd21tBp4tZ122glckWRJuxB9BbCzvfdaktXtLqUbB7YlSRqSKX8TXJJvApcBZycZY+Kuo83AvUluBl4ArmvDdwBXA3uBXwM3AVTVoSSfAx5t4z5bVYcvcn+MiTui3gJ8rz0kSUM0ZThU1Q1HeevyScYWsOEo29kKbJ2kPgq8d6o+JEnzx09IS5I6hoMkqWM4SJI6hoMkqWM4SJI6hoMkqWM4SJI6hoMkqWM4SJI6hoMkqWM4SJI6hoMkqWM4SJI6hoMkqWM4SJI6hoMkqWM4SJI6hoMkqWM4SJI6hoMkqWM4SJI6hoMkqWM4SJI6i4fdgDRXVm58cNgtSKcsjxwkSR3DQZLUMRwkSR3DQZLUMRwkSR3DQZLUMRwkSR3DQZLUMRwkSR3DQZLUmVU4JNmX5OkkTyYZbbWzkuxKsqc9L2n1JLktyd4kTyW5eGA769r4PUnWzW5KkqTZOhFHDn9eVRdW1Uh7vRF4qKpWAQ+11wBXAavaYz1wO0yECbAJ+ABwCbDpcKBIkoZjLk4rrQW2teVtwLUD9btqwo+BM5OcB1wJ7KqqQ1X1CrALWDMHfUmSpmm24VDAD5I8lmR9q51bVQcA2vM5rb4MeHFg3bFWO1q9k2R9ktEko+Pj47NsXZJ0NLP9yu5Lq2p/knOAXUl+doyxmaRWx6j3xaotwBaAkZGRScdIkmZvVkcOVbW/PR8EvsPENYOX2uki2vPBNnwMWDGw+nJg/zHqkqQhmXE4JHlbkt87vAxcATwDbAcO33G0DnigLW8Hbmx3La0GXm2nnXYCVyRZ0i5EX9FqkqQhmc1ppXOB7yQ5vJ1/rarvJ3kUuDfJzcALwHVt/A7gamAv8GvgJoCqOpTkc8Cjbdxnq+rQLPqSJM3SjMOhqp4H3jdJ/b+AyyepF7DhKNvaCmydaS+SpBPLT0hLkjqGgySpYzhIkjqGgySpM9sPwUnS0Kzc+ODQ9r1v8zVD2/d88MhBktQxHCRJHcNBktQxHCRJHS9Ia04N84KhpJnzyEGS1DEcJEkdw0GS1DEcJEkdw0GS1DEcJEkdw0GS1DEcJEkdw0GS1DEcJEkdw0GS1DEcJEkdw0GS1DEcJEkdw0GS1DEcJEkdf9nPAuEv3ZFOrGH9m9q3+Zp52Y9HDpKkjuEgSeoYDpKkjuEgSeoYDpKkjncrzSPvGJJ0qjhpjhySrEnyXJK9STYOux9JWshOinBIsgj4KnAVcAFwQ5ILhtuVJC1cJ0U4AJcAe6vq+ap6HbgHWDvkniRpwTpZwmEZ8OLA67FWkyQNwclyQTqT1KoblKwH1reX/53kuRnu72zg5Rmue6pyzgvDQpvzQpsv+eKs5/wH0xl0soTDGLBi4PVyYP+Rg6pqC7BltjtLMlpVI7PdzqnEOS8MC23OC22+MH9zPllOKz0KrEpyfpIzgOuB7UPuSZIWrJPiyKGq3khyC7ATWARsrapnh9yWJC1YJ0U4AFTVDmDHPO1u1qemTkHOeWFYaHNeaPOFeZpzqrrrvpKkBe5kueYgSTqJLKhwWGhf0ZFkRZKHk+xO8mySW4fd03xJsijJE0m+O+xe5kOSM5Pcl+Rn7c/7T4bd01xL8nft7/UzSb6Z5HeH3dOJlmRrkoNJnhmonZVkV5I97XnJXOx7wYTDAv2KjjeAT1TVu4HVwIYFMOfDbgV2D7uJefRPwPer6o+B93Gazz3JMuBvgZGqei8TN7JcP9yu5sSdwJojahuBh6pqFfBQe33CLZhwYAF+RUdVHaiqx9vya0z8h3Haf/I8yXLgGuAbw+5lPiR5B/BnwB0AVfV6Vf1yuF3Ni8XAW5IsBt7KJJ+NOtVV1Q+BQ0eU1wLb2vI24Nq52PdCCocF/RUdSVYCFwGPDLeTefGPwN8D/zfsRubJHwLjwD+3U2nfSPK2YTc1l6rqF8A/AC8AB4BXq+oHw+1q3pxbVQdg4gdA4Jy52MlCCodpfUXH6SjJ24FvAx+vql8Nu5+5lOQvgYNV9diwe5lHi4GLgdur6iLgf5ijUw0ni3aefS1wPvD7wNuS/PVwuzq9LKRwmNZXdJxukryJiWC4u6ruH3Y/8+BS4K+S7GPi1OEHk/zLcFuac2PAWFUdPiq8j4mwOJ39BfDzqhqvqv8F7gf+dMg9zZeXkpwH0J4PzsVOFlI4LLiv6EgSJs5D766qLw+7n/lQVZ+qquVVtZKJP+N/q6rT+ifKqvpP4MUkf9RKlwM/HWJL8+EFYHWSt7a/55dzml+EH7AdWNeW1wEPzMVOTppPSM+1BfoVHZcCHwGeTvJkq326fRpdp5e/Ae5uP/g8D9w05H7mVFU9kuQ+4HEm7sp7gtPw09JJvglcBpydZAzYBGwG7k1yMxMhed2c7NtPSEuSjrSQTitJkqbJcJAkdQwHSVLHcJAkdQwHSVLHcJAkdQwHSVLHcJAkdf4f8dSFOxu1ZvEAAAAASUVORK5CYII="/>
          <p:cNvSpPr>
            <a:spLocks noGrp="1" noChangeAspect="1" noChangeArrowheads="1"/>
          </p:cNvSpPr>
          <p:nvPr>
            <p:ph idx="1"/>
          </p:nvPr>
        </p:nvSpPr>
        <p:spPr bwMode="auto">
          <a:xfrm>
            <a:off x="0" y="2506662"/>
            <a:ext cx="12192000"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algn="just"/>
            <a:r>
              <a:rPr lang="en-US" sz="2400" dirty="0" smtClean="0"/>
              <a:t>Making observations on the histogram, we can infer that that separate clusters can be formed on the basis of the average rating. We use K-Means to plot those clusters.</a:t>
            </a:r>
          </a:p>
          <a:p>
            <a:endParaRPr lang="en-US" sz="2400" dirty="0"/>
          </a:p>
          <a:p>
            <a:pPr marL="0" indent="0">
              <a:buNone/>
            </a:pPr>
            <a:r>
              <a:rPr lang="en-US" sz="2400" dirty="0" smtClean="0"/>
              <a:t>			from </a:t>
            </a:r>
            <a:r>
              <a:rPr lang="en-US" sz="2400" dirty="0" err="1"/>
              <a:t>sklearn.cluster</a:t>
            </a:r>
            <a:r>
              <a:rPr lang="en-US" sz="2400" dirty="0"/>
              <a:t> import </a:t>
            </a:r>
            <a:r>
              <a:rPr lang="en-US" sz="2400" dirty="0" err="1"/>
              <a:t>KMeans</a:t>
            </a:r>
            <a:endParaRPr lang="en-US" sz="2400" dirty="0"/>
          </a:p>
          <a:p>
            <a:pPr marL="0" indent="0">
              <a:buNone/>
            </a:pPr>
            <a:r>
              <a:rPr lang="en-US" sz="2400" dirty="0" smtClean="0"/>
              <a:t>			</a:t>
            </a:r>
            <a:r>
              <a:rPr lang="en-US" sz="2400" dirty="0" err="1" smtClean="0"/>
              <a:t>kmeans_model</a:t>
            </a:r>
            <a:r>
              <a:rPr lang="en-US" sz="2400" dirty="0" smtClean="0"/>
              <a:t> </a:t>
            </a:r>
            <a:r>
              <a:rPr lang="en-US" sz="2400" dirty="0"/>
              <a:t>= </a:t>
            </a:r>
            <a:r>
              <a:rPr lang="en-US" sz="2400" dirty="0" err="1"/>
              <a:t>KMeans</a:t>
            </a:r>
            <a:r>
              <a:rPr lang="en-US" sz="2400" dirty="0"/>
              <a:t>(</a:t>
            </a:r>
            <a:r>
              <a:rPr lang="en-US" sz="2400" dirty="0" err="1"/>
              <a:t>n_clusters</a:t>
            </a:r>
            <a:r>
              <a:rPr lang="en-US" sz="2400" dirty="0"/>
              <a:t>=5, </a:t>
            </a:r>
            <a:r>
              <a:rPr lang="en-US" sz="2400" dirty="0" err="1"/>
              <a:t>random_state</a:t>
            </a:r>
            <a:r>
              <a:rPr lang="en-US" sz="2400" dirty="0"/>
              <a:t>=1)</a:t>
            </a:r>
          </a:p>
          <a:p>
            <a:pPr marL="0" indent="0">
              <a:buNone/>
            </a:pPr>
            <a:r>
              <a:rPr lang="en-US" sz="2400" dirty="0" smtClean="0"/>
              <a:t>			</a:t>
            </a:r>
            <a:r>
              <a:rPr lang="en-US" sz="2400" dirty="0" err="1" smtClean="0"/>
              <a:t>good_columns</a:t>
            </a:r>
            <a:r>
              <a:rPr lang="en-US" sz="2400" dirty="0" smtClean="0"/>
              <a:t> </a:t>
            </a:r>
            <a:r>
              <a:rPr lang="en-US" sz="2400" dirty="0"/>
              <a:t>= games._</a:t>
            </a:r>
            <a:r>
              <a:rPr lang="en-US" sz="2400" dirty="0" err="1"/>
              <a:t>get_numeric_data</a:t>
            </a:r>
            <a:r>
              <a:rPr lang="en-US" sz="2400" dirty="0"/>
              <a:t>()</a:t>
            </a:r>
          </a:p>
          <a:p>
            <a:pPr marL="0" indent="0">
              <a:buNone/>
            </a:pPr>
            <a:r>
              <a:rPr lang="en-US" sz="2400" dirty="0" smtClean="0"/>
              <a:t>			</a:t>
            </a:r>
            <a:r>
              <a:rPr lang="en-US" sz="2400" dirty="0" err="1" smtClean="0"/>
              <a:t>kmeans_model.fit</a:t>
            </a:r>
            <a:r>
              <a:rPr lang="en-US" sz="2400" dirty="0" smtClean="0"/>
              <a:t>(</a:t>
            </a:r>
            <a:r>
              <a:rPr lang="en-US" sz="2400" dirty="0" err="1" smtClean="0"/>
              <a:t>good_columns</a:t>
            </a:r>
            <a:r>
              <a:rPr lang="en-US" sz="2400" dirty="0"/>
              <a:t>)</a:t>
            </a:r>
          </a:p>
          <a:p>
            <a:pPr marL="0" indent="0">
              <a:buNone/>
            </a:pPr>
            <a:r>
              <a:rPr lang="en-US" sz="2400" dirty="0" smtClean="0"/>
              <a:t>			labels </a:t>
            </a:r>
            <a:r>
              <a:rPr lang="en-US" sz="2400" dirty="0"/>
              <a:t>= </a:t>
            </a:r>
            <a:r>
              <a:rPr lang="en-US" sz="2400" dirty="0" err="1"/>
              <a:t>kmeans_model.labels</a:t>
            </a:r>
            <a:r>
              <a:rPr lang="en-US" sz="2400" dirty="0"/>
              <a:t>_</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679" y="196212"/>
            <a:ext cx="3482642" cy="2103302"/>
          </a:xfrm>
          <a:prstGeom prst="rect">
            <a:avLst/>
          </a:prstGeom>
        </p:spPr>
      </p:pic>
    </p:spTree>
    <p:extLst>
      <p:ext uri="{BB962C8B-B14F-4D97-AF65-F5344CB8AC3E}">
        <p14:creationId xmlns:p14="http://schemas.microsoft.com/office/powerpoint/2010/main" val="1812458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35560"/>
            <a:ext cx="12192000" cy="6522440"/>
          </a:xfrm>
        </p:spPr>
        <p:txBody>
          <a:bodyPr>
            <a:normAutofit/>
          </a:bodyPr>
          <a:lstStyle/>
          <a:p>
            <a:pPr marL="0" indent="0">
              <a:buNone/>
            </a:pPr>
            <a:r>
              <a:rPr lang="en-US" sz="2400" dirty="0" smtClean="0"/>
              <a:t>			from </a:t>
            </a:r>
            <a:r>
              <a:rPr lang="en-US" sz="2400" dirty="0" err="1"/>
              <a:t>sklearn.decomposition</a:t>
            </a:r>
            <a:r>
              <a:rPr lang="en-US" sz="2400" dirty="0"/>
              <a:t> import PCA</a:t>
            </a:r>
          </a:p>
          <a:p>
            <a:pPr marL="0" indent="0">
              <a:buNone/>
            </a:pPr>
            <a:r>
              <a:rPr lang="en-US" sz="2400" dirty="0" smtClean="0"/>
              <a:t>			pca_2 </a:t>
            </a:r>
            <a:r>
              <a:rPr lang="en-US" sz="2400" dirty="0"/>
              <a:t>= PCA(2)</a:t>
            </a:r>
          </a:p>
          <a:p>
            <a:pPr marL="0" indent="0">
              <a:buNone/>
            </a:pPr>
            <a:r>
              <a:rPr lang="en-US" sz="2400" dirty="0" smtClean="0"/>
              <a:t>			</a:t>
            </a:r>
            <a:r>
              <a:rPr lang="en-US" sz="2400" dirty="0" err="1" smtClean="0"/>
              <a:t>plot_columns</a:t>
            </a:r>
            <a:r>
              <a:rPr lang="en-US" sz="2400" dirty="0" smtClean="0"/>
              <a:t> </a:t>
            </a:r>
            <a:r>
              <a:rPr lang="en-US" sz="2400" dirty="0"/>
              <a:t>= pca_2.fit_transform(</a:t>
            </a:r>
            <a:r>
              <a:rPr lang="en-US" sz="2400" dirty="0" err="1"/>
              <a:t>good_columns</a:t>
            </a:r>
            <a:r>
              <a:rPr lang="en-US" sz="2400" dirty="0"/>
              <a:t>)</a:t>
            </a:r>
          </a:p>
          <a:p>
            <a:pPr marL="0" indent="0">
              <a:buNone/>
            </a:pPr>
            <a:r>
              <a:rPr lang="en-US" sz="2400" dirty="0" smtClean="0"/>
              <a:t>			</a:t>
            </a:r>
            <a:r>
              <a:rPr lang="en-US" sz="2400" dirty="0" err="1" smtClean="0"/>
              <a:t>plt.scatter</a:t>
            </a:r>
            <a:r>
              <a:rPr lang="en-US" sz="2400" dirty="0" smtClean="0"/>
              <a:t>(x=</a:t>
            </a:r>
            <a:r>
              <a:rPr lang="en-US" sz="2400" dirty="0" err="1" smtClean="0"/>
              <a:t>plot_columns</a:t>
            </a:r>
            <a:r>
              <a:rPr lang="en-US" sz="2400" dirty="0"/>
              <a:t>[:,0], y=</a:t>
            </a:r>
            <a:r>
              <a:rPr lang="en-US" sz="2400" dirty="0" err="1"/>
              <a:t>plot_columns</a:t>
            </a:r>
            <a:r>
              <a:rPr lang="en-US" sz="2400" dirty="0"/>
              <a:t>[:,1], c=labels)</a:t>
            </a:r>
          </a:p>
          <a:p>
            <a:pPr marL="0" indent="0">
              <a:buNone/>
            </a:pPr>
            <a:r>
              <a:rPr lang="en-US" sz="2400" dirty="0" smtClean="0"/>
              <a:t>			</a:t>
            </a:r>
            <a:r>
              <a:rPr lang="en-US" sz="2400" dirty="0" err="1" smtClean="0"/>
              <a:t>plt.show</a:t>
            </a:r>
            <a:r>
              <a:rPr lang="en-US" sz="2400" dirty="0" smtClean="0"/>
              <a:t>()</a:t>
            </a:r>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r>
              <a:rPr lang="en-US" sz="2400" dirty="0" smtClean="0"/>
              <a:t>We can find out the correlation of the different fields with average rating to see which field has the most weightage on the prediction of the average rating using the following command.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489" y="2699972"/>
            <a:ext cx="3475021" cy="2179509"/>
          </a:xfrm>
          <a:prstGeom prst="rect">
            <a:avLst/>
          </a:prstGeom>
        </p:spPr>
      </p:pic>
    </p:spTree>
    <p:extLst>
      <p:ext uri="{BB962C8B-B14F-4D97-AF65-F5344CB8AC3E}">
        <p14:creationId xmlns:p14="http://schemas.microsoft.com/office/powerpoint/2010/main" val="14859254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138</TotalTime>
  <Words>455</Words>
  <Application>Microsoft Office PowerPoint</Application>
  <PresentationFormat>Widescreen</PresentationFormat>
  <Paragraphs>81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INTRODUCTION</vt:lpstr>
      <vt:lpstr>PowerPoint Presentation</vt:lpstr>
      <vt:lpstr>ABSTRACT – FOCUS TESTING</vt:lpstr>
      <vt:lpstr>MODULES</vt:lpstr>
      <vt:lpstr>PowerPoint Presentation</vt:lpstr>
      <vt:lpstr>IMPLEMENTATION</vt:lpstr>
      <vt:lpstr>PowerPoint Presentation</vt:lpstr>
      <vt:lpstr>PowerPoint Presentation</vt:lpstr>
      <vt:lpstr>PowerPoint Presentation</vt:lpstr>
      <vt:lpstr>CONCLUSION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dc:creator>
  <cp:lastModifiedBy>Dev</cp:lastModifiedBy>
  <cp:revision>15</cp:revision>
  <dcterms:created xsi:type="dcterms:W3CDTF">2017-10-06T17:56:46Z</dcterms:created>
  <dcterms:modified xsi:type="dcterms:W3CDTF">2017-10-07T05:51:34Z</dcterms:modified>
</cp:coreProperties>
</file>